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6" r:id="rId2"/>
    <p:sldId id="257" r:id="rId3"/>
    <p:sldId id="258" r:id="rId4"/>
    <p:sldId id="281" r:id="rId5"/>
    <p:sldId id="259" r:id="rId6"/>
    <p:sldId id="280" r:id="rId7"/>
    <p:sldId id="287" r:id="rId8"/>
    <p:sldId id="261" r:id="rId9"/>
    <p:sldId id="262" r:id="rId10"/>
    <p:sldId id="274" r:id="rId11"/>
    <p:sldId id="275" r:id="rId12"/>
    <p:sldId id="278" r:id="rId13"/>
    <p:sldId id="276" r:id="rId14"/>
    <p:sldId id="279" r:id="rId15"/>
    <p:sldId id="285" r:id="rId16"/>
    <p:sldId id="286" r:id="rId17"/>
    <p:sldId id="269" r:id="rId18"/>
    <p:sldId id="282" r:id="rId19"/>
    <p:sldId id="283" r:id="rId20"/>
    <p:sldId id="270"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p:cViewPr>
        <p:scale>
          <a:sx n="71" d="100"/>
          <a:sy n="71" d="100"/>
        </p:scale>
        <p:origin x="57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BE268E-BD02-4C6A-A633-83113FC9EAAB}"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F97E46E-04F2-40B5-BAB7-407761345995}" type="slidenum">
              <a:rPr lang="en-IN" smtClean="0"/>
              <a:t>‹#›</a:t>
            </a:fld>
            <a:endParaRPr lang="en-IN"/>
          </a:p>
        </p:txBody>
      </p:sp>
    </p:spTree>
    <p:extLst>
      <p:ext uri="{BB962C8B-B14F-4D97-AF65-F5344CB8AC3E}">
        <p14:creationId xmlns:p14="http://schemas.microsoft.com/office/powerpoint/2010/main" val="370441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BE268E-BD02-4C6A-A633-83113FC9EAAB}"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7E46E-04F2-40B5-BAB7-407761345995}" type="slidenum">
              <a:rPr lang="en-IN" smtClean="0"/>
              <a:t>‹#›</a:t>
            </a:fld>
            <a:endParaRPr lang="en-IN"/>
          </a:p>
        </p:txBody>
      </p:sp>
    </p:spTree>
    <p:extLst>
      <p:ext uri="{BB962C8B-B14F-4D97-AF65-F5344CB8AC3E}">
        <p14:creationId xmlns:p14="http://schemas.microsoft.com/office/powerpoint/2010/main" val="148018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BE268E-BD02-4C6A-A633-83113FC9EAAB}"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7E46E-04F2-40B5-BAB7-407761345995}" type="slidenum">
              <a:rPr lang="en-IN" smtClean="0"/>
              <a:t>‹#›</a:t>
            </a:fld>
            <a:endParaRPr lang="en-IN"/>
          </a:p>
        </p:txBody>
      </p:sp>
    </p:spTree>
    <p:extLst>
      <p:ext uri="{BB962C8B-B14F-4D97-AF65-F5344CB8AC3E}">
        <p14:creationId xmlns:p14="http://schemas.microsoft.com/office/powerpoint/2010/main" val="3911322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BE268E-BD02-4C6A-A633-83113FC9EAAB}" type="datetimeFigureOut">
              <a:rPr lang="en-IN" smtClean="0"/>
              <a:t>27-04-2023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7E46E-04F2-40B5-BAB7-407761345995}" type="slidenum">
              <a:rPr lang="en-IN" smtClean="0"/>
              <a:t>‹#›</a:t>
            </a:fld>
            <a:endParaRPr lang="en-IN"/>
          </a:p>
        </p:txBody>
      </p:sp>
    </p:spTree>
    <p:extLst>
      <p:ext uri="{BB962C8B-B14F-4D97-AF65-F5344CB8AC3E}">
        <p14:creationId xmlns:p14="http://schemas.microsoft.com/office/powerpoint/2010/main" val="2526827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9EBE268E-BD02-4C6A-A633-83113FC9EAAB}" type="datetimeFigureOut">
              <a:rPr lang="en-IN" smtClean="0"/>
              <a:t>27-04-2023</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F97E46E-04F2-40B5-BAB7-407761345995}" type="slidenum">
              <a:rPr lang="en-IN" smtClean="0"/>
              <a:t>‹#›</a:t>
            </a:fld>
            <a:endParaRPr lang="en-IN"/>
          </a:p>
        </p:txBody>
      </p:sp>
    </p:spTree>
    <p:extLst>
      <p:ext uri="{BB962C8B-B14F-4D97-AF65-F5344CB8AC3E}">
        <p14:creationId xmlns:p14="http://schemas.microsoft.com/office/powerpoint/2010/main" val="18163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BE268E-BD02-4C6A-A633-83113FC9EAAB}"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97E46E-04F2-40B5-BAB7-407761345995}" type="slidenum">
              <a:rPr lang="en-IN" smtClean="0"/>
              <a:t>‹#›</a:t>
            </a:fld>
            <a:endParaRPr lang="en-IN"/>
          </a:p>
        </p:txBody>
      </p:sp>
    </p:spTree>
    <p:extLst>
      <p:ext uri="{BB962C8B-B14F-4D97-AF65-F5344CB8AC3E}">
        <p14:creationId xmlns:p14="http://schemas.microsoft.com/office/powerpoint/2010/main" val="189753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BE268E-BD02-4C6A-A633-83113FC9EAAB}" type="datetimeFigureOut">
              <a:rPr lang="en-IN" smtClean="0"/>
              <a:t>27-04-2023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97E46E-04F2-40B5-BAB7-407761345995}" type="slidenum">
              <a:rPr lang="en-IN" smtClean="0"/>
              <a:t>‹#›</a:t>
            </a:fld>
            <a:endParaRPr lang="en-IN"/>
          </a:p>
        </p:txBody>
      </p:sp>
    </p:spTree>
    <p:extLst>
      <p:ext uri="{BB962C8B-B14F-4D97-AF65-F5344CB8AC3E}">
        <p14:creationId xmlns:p14="http://schemas.microsoft.com/office/powerpoint/2010/main" val="3244365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EBE268E-BD02-4C6A-A633-83113FC9EAAB}" type="datetimeFigureOut">
              <a:rPr lang="en-IN" smtClean="0"/>
              <a:t>27-04-2023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97E46E-04F2-40B5-BAB7-407761345995}" type="slidenum">
              <a:rPr lang="en-IN" smtClean="0"/>
              <a:t>‹#›</a:t>
            </a:fld>
            <a:endParaRPr lang="en-IN"/>
          </a:p>
        </p:txBody>
      </p:sp>
    </p:spTree>
    <p:extLst>
      <p:ext uri="{BB962C8B-B14F-4D97-AF65-F5344CB8AC3E}">
        <p14:creationId xmlns:p14="http://schemas.microsoft.com/office/powerpoint/2010/main" val="3164497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E268E-BD02-4C6A-A633-83113FC9EAAB}" type="datetimeFigureOut">
              <a:rPr lang="en-IN" smtClean="0"/>
              <a:t>27-04-2023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97E46E-04F2-40B5-BAB7-407761345995}" type="slidenum">
              <a:rPr lang="en-IN" smtClean="0"/>
              <a:t>‹#›</a:t>
            </a:fld>
            <a:endParaRPr lang="en-IN"/>
          </a:p>
        </p:txBody>
      </p:sp>
    </p:spTree>
    <p:extLst>
      <p:ext uri="{BB962C8B-B14F-4D97-AF65-F5344CB8AC3E}">
        <p14:creationId xmlns:p14="http://schemas.microsoft.com/office/powerpoint/2010/main" val="550365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EBE268E-BD02-4C6A-A633-83113FC9EAAB}" type="datetimeFigureOut">
              <a:rPr lang="en-IN" smtClean="0"/>
              <a:t>27-04-2023</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F97E46E-04F2-40B5-BAB7-407761345995}" type="slidenum">
              <a:rPr lang="en-IN" smtClean="0"/>
              <a:t>‹#›</a:t>
            </a:fld>
            <a:endParaRPr lang="en-IN"/>
          </a:p>
        </p:txBody>
      </p:sp>
    </p:spTree>
    <p:extLst>
      <p:ext uri="{BB962C8B-B14F-4D97-AF65-F5344CB8AC3E}">
        <p14:creationId xmlns:p14="http://schemas.microsoft.com/office/powerpoint/2010/main" val="737506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EBE268E-BD02-4C6A-A633-83113FC9EAAB}" type="datetimeFigureOut">
              <a:rPr lang="en-IN" smtClean="0"/>
              <a:t>27-04-2023</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F97E46E-04F2-40B5-BAB7-407761345995}" type="slidenum">
              <a:rPr lang="en-IN" smtClean="0"/>
              <a:t>‹#›</a:t>
            </a:fld>
            <a:endParaRPr lang="en-IN"/>
          </a:p>
        </p:txBody>
      </p:sp>
    </p:spTree>
    <p:extLst>
      <p:ext uri="{BB962C8B-B14F-4D97-AF65-F5344CB8AC3E}">
        <p14:creationId xmlns:p14="http://schemas.microsoft.com/office/powerpoint/2010/main" val="77438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EBE268E-BD02-4C6A-A633-83113FC9EAAB}" type="datetimeFigureOut">
              <a:rPr lang="en-IN" smtClean="0"/>
              <a:t>27-04-2023</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F97E46E-04F2-40B5-BAB7-407761345995}" type="slidenum">
              <a:rPr lang="en-IN" smtClean="0"/>
              <a:t>‹#›</a:t>
            </a:fld>
            <a:endParaRPr lang="en-IN"/>
          </a:p>
        </p:txBody>
      </p:sp>
    </p:spTree>
    <p:extLst>
      <p:ext uri="{BB962C8B-B14F-4D97-AF65-F5344CB8AC3E}">
        <p14:creationId xmlns:p14="http://schemas.microsoft.com/office/powerpoint/2010/main" val="125153623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828800"/>
            <a:ext cx="9817608" cy="2218944"/>
          </a:xfrm>
        </p:spPr>
        <p:txBody>
          <a:bodyPr/>
          <a:lstStyle/>
          <a:p>
            <a:r>
              <a:rPr lang="en-US" sz="4000" dirty="0"/>
              <a:t>You Only Look Once: Unified, Real-Time Object Detection</a:t>
            </a:r>
            <a:endParaRPr lang="en-IN" sz="4000" dirty="0"/>
          </a:p>
        </p:txBody>
      </p:sp>
      <p:sp>
        <p:nvSpPr>
          <p:cNvPr id="3" name="Subtitle 2"/>
          <p:cNvSpPr>
            <a:spLocks noGrp="1"/>
          </p:cNvSpPr>
          <p:nvPr>
            <p:ph type="subTitle" idx="1"/>
          </p:nvPr>
        </p:nvSpPr>
        <p:spPr>
          <a:xfrm>
            <a:off x="1069848" y="4389120"/>
            <a:ext cx="3416808" cy="1069848"/>
          </a:xfrm>
        </p:spPr>
        <p:txBody>
          <a:bodyPr/>
          <a:lstStyle/>
          <a:p>
            <a:pPr marL="342900" indent="-342900">
              <a:buFontTx/>
              <a:buChar char="-"/>
            </a:pPr>
            <a:r>
              <a:rPr lang="en-US" dirty="0" err="1" smtClean="0"/>
              <a:t>Charishma</a:t>
            </a:r>
            <a:r>
              <a:rPr lang="en-US" dirty="0" smtClean="0"/>
              <a:t> </a:t>
            </a:r>
            <a:r>
              <a:rPr lang="en-US" dirty="0" err="1" smtClean="0"/>
              <a:t>Paruchuri</a:t>
            </a:r>
            <a:endParaRPr lang="en-US" dirty="0" smtClean="0"/>
          </a:p>
          <a:p>
            <a:pPr marL="342900" indent="-342900">
              <a:buFontTx/>
              <a:buChar char="-"/>
            </a:pPr>
            <a:r>
              <a:rPr lang="en-US" dirty="0" err="1" smtClean="0"/>
              <a:t>Deepika</a:t>
            </a:r>
            <a:r>
              <a:rPr lang="en-US" dirty="0" smtClean="0"/>
              <a:t> </a:t>
            </a:r>
            <a:r>
              <a:rPr lang="en-US" dirty="0" err="1" smtClean="0"/>
              <a:t>Narne</a:t>
            </a:r>
            <a:endParaRPr lang="en-IN" dirty="0"/>
          </a:p>
        </p:txBody>
      </p:sp>
      <p:sp>
        <p:nvSpPr>
          <p:cNvPr id="4" name="TextBox 3"/>
          <p:cNvSpPr txBox="1"/>
          <p:nvPr/>
        </p:nvSpPr>
        <p:spPr>
          <a:xfrm>
            <a:off x="1194816" y="3590986"/>
            <a:ext cx="10168128" cy="369332"/>
          </a:xfrm>
          <a:prstGeom prst="rect">
            <a:avLst/>
          </a:prstGeom>
          <a:noFill/>
        </p:spPr>
        <p:txBody>
          <a:bodyPr wrap="square" rtlCol="0">
            <a:spAutoFit/>
          </a:bodyPr>
          <a:lstStyle/>
          <a:p>
            <a:r>
              <a:rPr lang="en-US" i="1" dirty="0"/>
              <a:t>Proceedings of the IEEE </a:t>
            </a:r>
            <a:r>
              <a:rPr lang="en-US" sz="1600" i="1" dirty="0"/>
              <a:t>conference</a:t>
            </a:r>
            <a:r>
              <a:rPr lang="en-US" i="1" dirty="0"/>
              <a:t> on computer vision and pattern </a:t>
            </a:r>
            <a:r>
              <a:rPr lang="en-US" i="1" dirty="0" smtClean="0"/>
              <a:t>recognition</a:t>
            </a:r>
            <a:r>
              <a:rPr lang="en-US" dirty="0" smtClean="0"/>
              <a:t>.</a:t>
            </a:r>
            <a:endParaRPr lang="en-IN" sz="1400" dirty="0"/>
          </a:p>
        </p:txBody>
      </p:sp>
    </p:spTree>
    <p:extLst>
      <p:ext uri="{BB962C8B-B14F-4D97-AF65-F5344CB8AC3E}">
        <p14:creationId xmlns:p14="http://schemas.microsoft.com/office/powerpoint/2010/main" val="17737964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76" y="484632"/>
            <a:ext cx="10482072" cy="912368"/>
          </a:xfrm>
        </p:spPr>
        <p:txBody>
          <a:bodyPr/>
          <a:lstStyle/>
          <a:p>
            <a:r>
              <a:rPr lang="en-US" dirty="0" smtClean="0"/>
              <a:t>Step - 02</a:t>
            </a:r>
            <a:endParaRPr lang="en-IN" dirty="0"/>
          </a:p>
        </p:txBody>
      </p:sp>
      <p:sp>
        <p:nvSpPr>
          <p:cNvPr id="3" name="Content Placeholder 2"/>
          <p:cNvSpPr>
            <a:spLocks noGrp="1"/>
          </p:cNvSpPr>
          <p:nvPr>
            <p:ph idx="1"/>
          </p:nvPr>
        </p:nvSpPr>
        <p:spPr>
          <a:xfrm>
            <a:off x="646176" y="1511300"/>
            <a:ext cx="5718048" cy="5060188"/>
          </a:xfrm>
        </p:spPr>
        <p:txBody>
          <a:bodyPr>
            <a:normAutofit lnSpcReduction="10000"/>
          </a:bodyPr>
          <a:lstStyle/>
          <a:p>
            <a:pPr algn="just"/>
            <a:r>
              <a:rPr lang="en-US" dirty="0" smtClean="0"/>
              <a:t>Find one cell that is responsible for outputting that object.</a:t>
            </a:r>
          </a:p>
          <a:p>
            <a:pPr algn="just"/>
            <a:r>
              <a:rPr lang="en-US" dirty="0" smtClean="0"/>
              <a:t>Cell that contain object midpoint is the cell that is responsible.</a:t>
            </a:r>
          </a:p>
          <a:p>
            <a:pPr algn="just"/>
            <a:r>
              <a:rPr lang="en-US" dirty="0"/>
              <a:t>A bounding box prediction consists of 5 elements: </a:t>
            </a:r>
            <a:endParaRPr lang="en-US" dirty="0" smtClean="0"/>
          </a:p>
          <a:p>
            <a:pPr marL="0" indent="0" algn="just">
              <a:buNone/>
            </a:pPr>
            <a:r>
              <a:rPr lang="en-US" dirty="0"/>
              <a:t> </a:t>
            </a:r>
            <a:r>
              <a:rPr lang="en-US" dirty="0" smtClean="0"/>
              <a:t>  -  x, y, w, h values</a:t>
            </a:r>
          </a:p>
          <a:p>
            <a:pPr marL="0" indent="0" algn="just">
              <a:buNone/>
            </a:pPr>
            <a:r>
              <a:rPr lang="en-US" dirty="0"/>
              <a:t> </a:t>
            </a:r>
            <a:r>
              <a:rPr lang="en-US" dirty="0" smtClean="0"/>
              <a:t>  -  P(Object) - the </a:t>
            </a:r>
            <a:r>
              <a:rPr lang="en-US" dirty="0"/>
              <a:t>probability that there is an object whose </a:t>
            </a:r>
            <a:r>
              <a:rPr lang="en-US" dirty="0" smtClean="0"/>
              <a:t>   center </a:t>
            </a:r>
            <a:r>
              <a:rPr lang="en-US" dirty="0"/>
              <a:t>falls within this grid </a:t>
            </a:r>
            <a:r>
              <a:rPr lang="en-US" dirty="0" smtClean="0"/>
              <a:t>cell.</a:t>
            </a:r>
          </a:p>
          <a:p>
            <a:pPr algn="just"/>
            <a:r>
              <a:rPr lang="en-US" dirty="0"/>
              <a:t>x</a:t>
            </a:r>
            <a:r>
              <a:rPr lang="en-US" dirty="0" smtClean="0"/>
              <a:t> and y values are relative to </a:t>
            </a:r>
            <a:r>
              <a:rPr lang="en-US" dirty="0"/>
              <a:t>the grid cell </a:t>
            </a:r>
            <a:r>
              <a:rPr lang="en-US" dirty="0" smtClean="0"/>
              <a:t>but </a:t>
            </a:r>
            <a:r>
              <a:rPr lang="en-US" dirty="0"/>
              <a:t>the width and height (</a:t>
            </a:r>
            <a:r>
              <a:rPr lang="en-US" dirty="0" err="1"/>
              <a:t>w,h</a:t>
            </a:r>
            <a:r>
              <a:rPr lang="en-US" dirty="0"/>
              <a:t>) are predicted relative to the entire image</a:t>
            </a:r>
            <a:r>
              <a:rPr lang="en-US" dirty="0" smtClean="0"/>
              <a:t>.</a:t>
            </a:r>
          </a:p>
          <a:p>
            <a:pPr algn="just"/>
            <a:r>
              <a:rPr lang="en-US" dirty="0"/>
              <a:t>Given those four values (</a:t>
            </a:r>
            <a:r>
              <a:rPr lang="en-US" dirty="0" err="1"/>
              <a:t>x,y,w,h</a:t>
            </a:r>
            <a:r>
              <a:rPr lang="en-US" dirty="0"/>
              <a:t>), we can calculate the location and size of the bounding box within the image.</a:t>
            </a:r>
          </a:p>
          <a:p>
            <a:pPr algn="just"/>
            <a:endParaRPr lang="en-US" dirty="0"/>
          </a:p>
          <a:p>
            <a:pPr algn="just"/>
            <a:endParaRPr lang="en-US" dirty="0"/>
          </a:p>
          <a:p>
            <a:pPr algn="just"/>
            <a:endParaRPr lang="en-US" dirty="0" smtClean="0"/>
          </a:p>
        </p:txBody>
      </p:sp>
      <p:pic>
        <p:nvPicPr>
          <p:cNvPr id="4" name="Picture 3"/>
          <p:cNvPicPr>
            <a:picLocks noChangeAspect="1"/>
          </p:cNvPicPr>
          <p:nvPr/>
        </p:nvPicPr>
        <p:blipFill>
          <a:blip r:embed="rId2"/>
          <a:srcRect/>
          <a:stretch>
            <a:fillRect/>
          </a:stretch>
        </p:blipFill>
        <p:spPr>
          <a:xfrm>
            <a:off x="6705205" y="2172120"/>
            <a:ext cx="3145931" cy="3180502"/>
          </a:xfrm>
          <a:prstGeom prst="rect">
            <a:avLst/>
          </a:prstGeom>
        </p:spPr>
      </p:pic>
      <p:pic>
        <p:nvPicPr>
          <p:cNvPr id="5" name="Picture 2" descr="YOLO bounding box">
            <a:extLst>
              <a:ext uri="{FF2B5EF4-FFF2-40B4-BE49-F238E27FC236}">
                <a16:creationId xmlns:a16="http://schemas.microsoft.com/office/drawing/2014/main" id="{355A4C21-5A97-18B4-DF21-BA49E7011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4853" y="2172120"/>
            <a:ext cx="1891748" cy="318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965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224" y="484632"/>
            <a:ext cx="10550024" cy="856488"/>
          </a:xfrm>
        </p:spPr>
        <p:txBody>
          <a:bodyPr/>
          <a:lstStyle/>
          <a:p>
            <a:r>
              <a:rPr lang="en-US" dirty="0" smtClean="0"/>
              <a:t>Step- 03</a:t>
            </a:r>
            <a:endParaRPr lang="en-IN" dirty="0"/>
          </a:p>
        </p:txBody>
      </p:sp>
      <p:sp>
        <p:nvSpPr>
          <p:cNvPr id="3" name="Content Placeholder 2"/>
          <p:cNvSpPr>
            <a:spLocks noGrp="1"/>
          </p:cNvSpPr>
          <p:nvPr>
            <p:ph idx="1"/>
          </p:nvPr>
        </p:nvSpPr>
        <p:spPr>
          <a:xfrm>
            <a:off x="578224" y="1426464"/>
            <a:ext cx="7732058" cy="5028124"/>
          </a:xfrm>
        </p:spPr>
        <p:txBody>
          <a:bodyPr>
            <a:normAutofit/>
          </a:bodyPr>
          <a:lstStyle/>
          <a:p>
            <a:pPr marL="182880" lvl="1" algn="just">
              <a:spcBef>
                <a:spcPts val="1200"/>
              </a:spcBef>
              <a:spcAft>
                <a:spcPts val="0"/>
              </a:spcAft>
            </a:pPr>
            <a:r>
              <a:rPr lang="en-US" sz="2000" dirty="0"/>
              <a:t>Each grid cell predicts </a:t>
            </a:r>
            <a:r>
              <a:rPr lang="en-US" sz="2000" dirty="0" smtClean="0"/>
              <a:t>2 </a:t>
            </a:r>
            <a:r>
              <a:rPr lang="en-US" sz="2000" dirty="0"/>
              <a:t>bounding </a:t>
            </a:r>
            <a:r>
              <a:rPr lang="en-US" sz="2000" dirty="0" smtClean="0"/>
              <a:t>boxes </a:t>
            </a:r>
            <a:r>
              <a:rPr lang="en-US" sz="2000" dirty="0"/>
              <a:t>and confidence scores for those boxes.</a:t>
            </a:r>
          </a:p>
          <a:p>
            <a:pPr algn="just"/>
            <a:r>
              <a:rPr lang="en-US" dirty="0"/>
              <a:t>These confidence scores reflect how confident the model is that the box contains an </a:t>
            </a:r>
            <a:r>
              <a:rPr lang="en-US" dirty="0" smtClean="0"/>
              <a:t>object.</a:t>
            </a:r>
            <a:endParaRPr lang="en-US" dirty="0"/>
          </a:p>
          <a:p>
            <a:pPr algn="just">
              <a:buFont typeface="Wingdings" pitchFamily="2" charset="2"/>
              <a:buChar char="Ø"/>
            </a:pPr>
            <a:r>
              <a:rPr lang="en-US" b="1" dirty="0"/>
              <a:t>P(Object) </a:t>
            </a:r>
            <a:r>
              <a:rPr lang="en-US" dirty="0"/>
              <a:t>- The probability of an object having the center in the grid cell.</a:t>
            </a:r>
          </a:p>
          <a:p>
            <a:pPr algn="just">
              <a:buFont typeface="Wingdings" pitchFamily="2" charset="2"/>
              <a:buChar char="Ø"/>
            </a:pPr>
            <a:r>
              <a:rPr lang="en-US" b="1" dirty="0" smtClean="0"/>
              <a:t>IOU </a:t>
            </a:r>
            <a:r>
              <a:rPr lang="en-US" b="1" dirty="0"/>
              <a:t>(Intersection over Union)  </a:t>
            </a:r>
            <a:r>
              <a:rPr lang="en-US" dirty="0"/>
              <a:t>- overlap between predicted bounding box and ground truth box </a:t>
            </a:r>
          </a:p>
          <a:p>
            <a:pPr algn="just">
              <a:buFont typeface="Wingdings" pitchFamily="2" charset="2"/>
              <a:buChar char="Ø"/>
            </a:pPr>
            <a:r>
              <a:rPr lang="en-US" dirty="0" smtClean="0"/>
              <a:t>If</a:t>
            </a:r>
            <a:r>
              <a:rPr lang="en-US" dirty="0"/>
              <a:t> P(Object) is closer to 1, the model is more confident that an object’s center exists within the grid cell. </a:t>
            </a:r>
          </a:p>
          <a:p>
            <a:pPr algn="just">
              <a:buFont typeface="Wingdings" pitchFamily="2" charset="2"/>
              <a:buChar char="Ø"/>
            </a:pPr>
            <a:r>
              <a:rPr lang="en-US" dirty="0"/>
              <a:t>If </a:t>
            </a:r>
            <a:r>
              <a:rPr lang="en-US" dirty="0" err="1"/>
              <a:t>IoU</a:t>
            </a:r>
            <a:r>
              <a:rPr lang="en-US" dirty="0"/>
              <a:t>(</a:t>
            </a:r>
            <a:r>
              <a:rPr lang="en-US" dirty="0" err="1"/>
              <a:t>bbox</a:t>
            </a:r>
            <a:r>
              <a:rPr lang="en-US" dirty="0"/>
              <a:t>, </a:t>
            </a:r>
            <a:r>
              <a:rPr lang="en-US" dirty="0" err="1"/>
              <a:t>gt</a:t>
            </a:r>
            <a:r>
              <a:rPr lang="en-US" dirty="0"/>
              <a:t>) is closer to 1, the model is more confident that the bounding box well approximates the ground truth.</a:t>
            </a:r>
          </a:p>
          <a:p>
            <a:pPr algn="just">
              <a:buFont typeface="Wingdings" pitchFamily="2" charset="2"/>
              <a:buChar char="Ø"/>
            </a:pPr>
            <a:r>
              <a:rPr lang="en-US" dirty="0" err="1"/>
              <a:t>confidence_score</a:t>
            </a:r>
            <a:r>
              <a:rPr lang="en-US" dirty="0"/>
              <a:t> = P(Object) × </a:t>
            </a:r>
            <a:r>
              <a:rPr lang="en-US" dirty="0" err="1"/>
              <a:t>IoUtruthpred</a:t>
            </a:r>
            <a:endParaRPr lang="en-US" dirty="0"/>
          </a:p>
          <a:p>
            <a:pPr algn="just"/>
            <a:endParaRPr lang="en-US" dirty="0"/>
          </a:p>
          <a:p>
            <a:pPr algn="just"/>
            <a:endParaRPr lang="en-US" dirty="0"/>
          </a:p>
        </p:txBody>
      </p:sp>
      <p:pic>
        <p:nvPicPr>
          <p:cNvPr id="4" name="Picture 3"/>
          <p:cNvPicPr>
            <a:picLocks noChangeAspect="1"/>
          </p:cNvPicPr>
          <p:nvPr/>
        </p:nvPicPr>
        <p:blipFill>
          <a:blip r:embed="rId2"/>
          <a:srcRect/>
          <a:stretch>
            <a:fillRect/>
          </a:stretch>
        </p:blipFill>
        <p:spPr>
          <a:xfrm>
            <a:off x="8739596" y="1990165"/>
            <a:ext cx="3207416" cy="3242534"/>
          </a:xfrm>
          <a:prstGeom prst="rect">
            <a:avLst/>
          </a:prstGeom>
        </p:spPr>
      </p:pic>
    </p:spTree>
    <p:extLst>
      <p:ext uri="{BB962C8B-B14F-4D97-AF65-F5344CB8AC3E}">
        <p14:creationId xmlns:p14="http://schemas.microsoft.com/office/powerpoint/2010/main" val="2262726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188" y="484632"/>
            <a:ext cx="10160060" cy="752497"/>
          </a:xfrm>
        </p:spPr>
        <p:txBody>
          <a:bodyPr>
            <a:normAutofit fontScale="90000"/>
          </a:bodyPr>
          <a:lstStyle/>
          <a:p>
            <a:r>
              <a:rPr lang="en-US" dirty="0" smtClean="0"/>
              <a:t>CONT</a:t>
            </a:r>
            <a:endParaRPr lang="en-IN" dirty="0"/>
          </a:p>
        </p:txBody>
      </p:sp>
      <p:pic>
        <p:nvPicPr>
          <p:cNvPr id="4" name="Picture 2" descr="YOLO all predicted bounding boxes">
            <a:extLst>
              <a:ext uri="{FF2B5EF4-FFF2-40B4-BE49-F238E27FC236}">
                <a16:creationId xmlns:a16="http://schemas.microsoft.com/office/drawing/2014/main" id="{CD015F2B-72F8-2FFD-FBF3-B12D86B89A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6196" y="2324808"/>
            <a:ext cx="3895817" cy="39175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68188" y="1356620"/>
            <a:ext cx="9749118" cy="1631216"/>
          </a:xfrm>
          <a:prstGeom prst="rect">
            <a:avLst/>
          </a:prstGeom>
          <a:noFill/>
        </p:spPr>
        <p:txBody>
          <a:bodyPr wrap="square" rtlCol="0">
            <a:spAutoFit/>
          </a:bodyPr>
          <a:lstStyle/>
          <a:p>
            <a:r>
              <a:rPr lang="en-US" sz="2000" dirty="0" smtClean="0"/>
              <a:t>All bounding </a:t>
            </a:r>
            <a:r>
              <a:rPr lang="en-US" sz="2000" dirty="0"/>
              <a:t>boxes may look like the below. Bolder lines indicate higher confidence scores.</a:t>
            </a:r>
          </a:p>
          <a:p>
            <a:endParaRPr lang="en-US" sz="2000" dirty="0"/>
          </a:p>
          <a:p>
            <a:endParaRPr lang="en-US" sz="2000" dirty="0"/>
          </a:p>
          <a:p>
            <a:endParaRPr lang="en-IN" sz="2000" dirty="0"/>
          </a:p>
        </p:txBody>
      </p:sp>
    </p:spTree>
    <p:extLst>
      <p:ext uri="{BB962C8B-B14F-4D97-AF65-F5344CB8AC3E}">
        <p14:creationId xmlns:p14="http://schemas.microsoft.com/office/powerpoint/2010/main" val="2429903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484632"/>
            <a:ext cx="10328148" cy="785368"/>
          </a:xfrm>
        </p:spPr>
        <p:txBody>
          <a:bodyPr>
            <a:normAutofit fontScale="90000"/>
          </a:bodyPr>
          <a:lstStyle/>
          <a:p>
            <a:r>
              <a:rPr lang="en-US" dirty="0" smtClean="0"/>
              <a:t>STEP - 04</a:t>
            </a:r>
            <a:endParaRPr lang="en-IN" dirty="0"/>
          </a:p>
        </p:txBody>
      </p:sp>
      <p:sp>
        <p:nvSpPr>
          <p:cNvPr id="3" name="Content Placeholder 2"/>
          <p:cNvSpPr>
            <a:spLocks noGrp="1"/>
          </p:cNvSpPr>
          <p:nvPr>
            <p:ph idx="1"/>
          </p:nvPr>
        </p:nvSpPr>
        <p:spPr>
          <a:xfrm>
            <a:off x="1069848" y="1422400"/>
            <a:ext cx="10058400" cy="4749800"/>
          </a:xfrm>
        </p:spPr>
        <p:txBody>
          <a:bodyPr>
            <a:normAutofit/>
          </a:bodyPr>
          <a:lstStyle/>
          <a:p>
            <a:pPr marL="0" indent="0">
              <a:lnSpc>
                <a:spcPct val="100000"/>
              </a:lnSpc>
              <a:buNone/>
            </a:pPr>
            <a:r>
              <a:rPr lang="en-US" b="1" dirty="0" smtClean="0"/>
              <a:t>Predicting Class probabilities </a:t>
            </a:r>
            <a:r>
              <a:rPr lang="en-US" dirty="0" smtClean="0"/>
              <a:t>–</a:t>
            </a:r>
          </a:p>
          <a:p>
            <a:r>
              <a:rPr lang="en-US" dirty="0"/>
              <a:t>YOLO predicts 20 class probabilities per grid cell. It tells what kind of object is most likely to exist in a grid </a:t>
            </a:r>
            <a:r>
              <a:rPr lang="en-US" dirty="0" smtClean="0"/>
              <a:t>cell. </a:t>
            </a:r>
            <a:r>
              <a:rPr lang="en-US" dirty="0"/>
              <a:t>Each grid cell color indicates the most probable class for that cell</a:t>
            </a:r>
            <a:r>
              <a:rPr lang="en-US" dirty="0" smtClean="0"/>
              <a:t>.</a:t>
            </a:r>
            <a:endParaRPr lang="en-US" dirty="0"/>
          </a:p>
        </p:txBody>
      </p:sp>
      <p:pic>
        <p:nvPicPr>
          <p:cNvPr id="10" name="Picture 3"/>
          <p:cNvPicPr>
            <a:picLocks noChangeAspect="1"/>
          </p:cNvPicPr>
          <p:nvPr/>
        </p:nvPicPr>
        <p:blipFill>
          <a:blip r:embed="rId2"/>
          <a:srcRect/>
          <a:stretch>
            <a:fillRect/>
          </a:stretch>
        </p:blipFill>
        <p:spPr>
          <a:xfrm>
            <a:off x="6024957" y="2993608"/>
            <a:ext cx="3401431" cy="3401431"/>
          </a:xfrm>
          <a:prstGeom prst="rect">
            <a:avLst/>
          </a:prstGeom>
        </p:spPr>
      </p:pic>
      <p:pic>
        <p:nvPicPr>
          <p:cNvPr id="11" name="Picture 3"/>
          <p:cNvPicPr>
            <a:picLocks noChangeAspect="1"/>
          </p:cNvPicPr>
          <p:nvPr/>
        </p:nvPicPr>
        <p:blipFill rotWithShape="1">
          <a:blip r:embed="rId3"/>
          <a:srcRect l="16449" r="14822"/>
          <a:stretch/>
        </p:blipFill>
        <p:spPr>
          <a:xfrm>
            <a:off x="1904262" y="2993609"/>
            <a:ext cx="3481566" cy="3401430"/>
          </a:xfrm>
          <a:prstGeom prst="rect">
            <a:avLst/>
          </a:prstGeom>
        </p:spPr>
      </p:pic>
    </p:spTree>
    <p:extLst>
      <p:ext uri="{BB962C8B-B14F-4D97-AF65-F5344CB8AC3E}">
        <p14:creationId xmlns:p14="http://schemas.microsoft.com/office/powerpoint/2010/main" val="10351848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271" y="322729"/>
            <a:ext cx="10307977" cy="618566"/>
          </a:xfrm>
        </p:spPr>
        <p:txBody>
          <a:bodyPr>
            <a:normAutofit fontScale="90000"/>
          </a:bodyPr>
          <a:lstStyle/>
          <a:p>
            <a:r>
              <a:rPr lang="en-US" dirty="0" smtClean="0"/>
              <a:t>STEP - 05</a:t>
            </a:r>
            <a:endParaRPr lang="en-IN" dirty="0"/>
          </a:p>
        </p:txBody>
      </p:sp>
      <p:sp>
        <p:nvSpPr>
          <p:cNvPr id="3" name="Content Placeholder 2"/>
          <p:cNvSpPr>
            <a:spLocks noGrp="1"/>
          </p:cNvSpPr>
          <p:nvPr>
            <p:ph idx="1"/>
          </p:nvPr>
        </p:nvSpPr>
        <p:spPr>
          <a:xfrm>
            <a:off x="820271" y="1089212"/>
            <a:ext cx="10892116" cy="4827494"/>
          </a:xfrm>
        </p:spPr>
        <p:txBody>
          <a:bodyPr/>
          <a:lstStyle/>
          <a:p>
            <a:pPr marL="0" indent="0">
              <a:buNone/>
            </a:pPr>
            <a:r>
              <a:rPr lang="en-IN" b="1" u="sng" dirty="0"/>
              <a:t>Non-maximal </a:t>
            </a:r>
            <a:r>
              <a:rPr lang="en-IN" b="1" u="sng" dirty="0" smtClean="0"/>
              <a:t>suppression</a:t>
            </a:r>
          </a:p>
          <a:p>
            <a:pPr marL="0" indent="0">
              <a:buNone/>
            </a:pPr>
            <a:r>
              <a:rPr lang="en-US" dirty="0"/>
              <a:t>Discard bounding box with high overlap </a:t>
            </a:r>
          </a:p>
          <a:p>
            <a:pPr marL="0" indent="0">
              <a:buNone/>
            </a:pPr>
            <a:r>
              <a:rPr lang="en-US" dirty="0" smtClean="0"/>
              <a:t>keep </a:t>
            </a:r>
            <a:r>
              <a:rPr lang="en-US" dirty="0"/>
              <a:t>the bounding box with highest </a:t>
            </a:r>
            <a:r>
              <a:rPr lang="en-US" dirty="0" smtClean="0"/>
              <a:t>confidence</a:t>
            </a:r>
          </a:p>
          <a:p>
            <a:pPr marL="0" indent="0">
              <a:buNone/>
            </a:pPr>
            <a:r>
              <a:rPr lang="en-US" dirty="0" smtClean="0"/>
              <a:t>Repeat the process until </a:t>
            </a:r>
            <a:r>
              <a:rPr lang="en-US" dirty="0"/>
              <a:t>there are no more bounding boxes left to process.</a:t>
            </a:r>
            <a:endParaRPr lang="en-IN" b="1" u="sng" dirty="0"/>
          </a:p>
        </p:txBody>
      </p:sp>
      <p:pic>
        <p:nvPicPr>
          <p:cNvPr id="4" name="Picture 2">
            <a:extLst>
              <a:ext uri="{FF2B5EF4-FFF2-40B4-BE49-F238E27FC236}">
                <a16:creationId xmlns:a16="http://schemas.microsoft.com/office/drawing/2014/main" id="{574ADF5F-702B-53F0-3D9C-72A36CFE54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48861" y="2968065"/>
            <a:ext cx="5650796" cy="355375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747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 Function</a:t>
            </a:r>
            <a:endParaRPr lang="en-IN" dirty="0"/>
          </a:p>
        </p:txBody>
      </p:sp>
      <p:pic>
        <p:nvPicPr>
          <p:cNvPr id="4" name="Picture 3"/>
          <p:cNvPicPr>
            <a:picLocks noChangeAspect="1"/>
          </p:cNvPicPr>
          <p:nvPr/>
        </p:nvPicPr>
        <p:blipFill>
          <a:blip r:embed="rId2"/>
          <a:srcRect/>
          <a:stretch>
            <a:fillRect/>
          </a:stretch>
        </p:blipFill>
        <p:spPr>
          <a:xfrm>
            <a:off x="1914810" y="2992257"/>
            <a:ext cx="7121613" cy="3295075"/>
          </a:xfrm>
          <a:prstGeom prst="rect">
            <a:avLst/>
          </a:prstGeom>
        </p:spPr>
      </p:pic>
      <p:sp>
        <p:nvSpPr>
          <p:cNvPr id="3" name="TextBox 2"/>
          <p:cNvSpPr txBox="1"/>
          <p:nvPr/>
        </p:nvSpPr>
        <p:spPr>
          <a:xfrm>
            <a:off x="1069848" y="1770810"/>
            <a:ext cx="10462416" cy="87338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smtClean="0"/>
              <a:t>YOLO is trained </a:t>
            </a:r>
            <a:r>
              <a:rPr lang="en-US" dirty="0"/>
              <a:t>to minimize a loss function that combines localization and classification losses</a:t>
            </a:r>
            <a:r>
              <a:rPr lang="en-US" dirty="0" smtClean="0"/>
              <a:t>.</a:t>
            </a:r>
            <a:endParaRPr lang="en-US" dirty="0"/>
          </a:p>
          <a:p>
            <a:pPr marL="285750" indent="-285750">
              <a:lnSpc>
                <a:spcPct val="150000"/>
              </a:lnSpc>
              <a:buFont typeface="Arial" panose="020B0604020202020204" pitchFamily="34" charset="0"/>
              <a:buChar char="•"/>
            </a:pPr>
            <a:r>
              <a:rPr lang="en-US" dirty="0" smtClean="0"/>
              <a:t>LOSS = Object loss + classification loss + Box regression loss</a:t>
            </a:r>
            <a:endParaRPr lang="en-IN" dirty="0"/>
          </a:p>
        </p:txBody>
      </p:sp>
    </p:spTree>
    <p:extLst>
      <p:ext uri="{BB962C8B-B14F-4D97-AF65-F5344CB8AC3E}">
        <p14:creationId xmlns:p14="http://schemas.microsoft.com/office/powerpoint/2010/main" val="304107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9544" y="1682496"/>
            <a:ext cx="6696376" cy="4487164"/>
          </a:xfrm>
        </p:spPr>
      </p:pic>
    </p:spTree>
    <p:extLst>
      <p:ext uri="{BB962C8B-B14F-4D97-AF65-F5344CB8AC3E}">
        <p14:creationId xmlns:p14="http://schemas.microsoft.com/office/powerpoint/2010/main" val="32372115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632" y="484632"/>
            <a:ext cx="10262616" cy="807720"/>
          </a:xfrm>
        </p:spPr>
        <p:txBody>
          <a:bodyPr>
            <a:normAutofit fontScale="90000"/>
          </a:bodyPr>
          <a:lstStyle/>
          <a:p>
            <a:r>
              <a:rPr lang="en-US" dirty="0"/>
              <a:t>Our Contributions</a:t>
            </a:r>
          </a:p>
        </p:txBody>
      </p:sp>
      <p:sp>
        <p:nvSpPr>
          <p:cNvPr id="3" name="Content Placeholder 2"/>
          <p:cNvSpPr>
            <a:spLocks noGrp="1"/>
          </p:cNvSpPr>
          <p:nvPr>
            <p:ph idx="1"/>
          </p:nvPr>
        </p:nvSpPr>
        <p:spPr>
          <a:xfrm>
            <a:off x="865632" y="1560576"/>
            <a:ext cx="10262616" cy="4611624"/>
          </a:xfrm>
        </p:spPr>
        <p:txBody>
          <a:bodyPr>
            <a:normAutofit/>
          </a:bodyPr>
          <a:lstStyle/>
          <a:p>
            <a:pPr algn="just"/>
            <a:r>
              <a:rPr lang="en-US" dirty="0" smtClean="0"/>
              <a:t>Batch Normalization is </a:t>
            </a:r>
            <a:r>
              <a:rPr lang="en-US" dirty="0"/>
              <a:t>used in </a:t>
            </a:r>
            <a:r>
              <a:rPr lang="en-US" dirty="0" smtClean="0"/>
              <a:t>the </a:t>
            </a:r>
            <a:r>
              <a:rPr lang="en-US" dirty="0"/>
              <a:t>network to improve its performance and stability during </a:t>
            </a:r>
            <a:r>
              <a:rPr lang="en-US" dirty="0" smtClean="0"/>
              <a:t>training. It </a:t>
            </a:r>
            <a:r>
              <a:rPr lang="en-US" dirty="0"/>
              <a:t>is used to normalize the activations of the previous layer </a:t>
            </a:r>
            <a:r>
              <a:rPr lang="en-US" dirty="0" smtClean="0"/>
              <a:t>effectively </a:t>
            </a:r>
            <a:r>
              <a:rPr lang="en-US" dirty="0"/>
              <a:t>centering and scaling the distribution of the activations.</a:t>
            </a:r>
            <a:endParaRPr lang="en-US" dirty="0" smtClean="0"/>
          </a:p>
          <a:p>
            <a:pPr algn="just"/>
            <a:r>
              <a:rPr lang="en-US" dirty="0"/>
              <a:t>Faster training: By normalizing the inputs to each layer, batch normalization reduces the amount of internal covariate shift, which is the phenomenon of the distribution of the input values changing during training. This can help speed up training by reducing the number of iterations required to reach convergence.</a:t>
            </a:r>
          </a:p>
          <a:p>
            <a:pPr algn="just"/>
            <a:r>
              <a:rPr lang="en-US" dirty="0"/>
              <a:t>Improved generalization: By reducing internal covariate shift, batch normalization can help the network generalize better to new data by making it less sensitive to the distribution of the training data.</a:t>
            </a:r>
          </a:p>
          <a:p>
            <a:pPr algn="just"/>
            <a:r>
              <a:rPr lang="en-US" dirty="0"/>
              <a:t>Higher learning rates: Batch normalization can allow the network to use higher learning rates during training, which can help speed up training and reduce the risk of getting stuck in local optima</a:t>
            </a:r>
          </a:p>
        </p:txBody>
      </p:sp>
    </p:spTree>
    <p:extLst>
      <p:ext uri="{BB962C8B-B14F-4D97-AF65-F5344CB8AC3E}">
        <p14:creationId xmlns:p14="http://schemas.microsoft.com/office/powerpoint/2010/main" val="9711940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17448"/>
          </a:xfrm>
        </p:spPr>
        <p:txBody>
          <a:bodyPr/>
          <a:lstStyle/>
          <a:p>
            <a:r>
              <a:rPr lang="en-US" dirty="0" smtClean="0"/>
              <a:t>OUR Results </a:t>
            </a:r>
            <a:endParaRPr lang="en-IN" dirty="0"/>
          </a:p>
        </p:txBody>
      </p:sp>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t="5430" b="1192"/>
          <a:stretch/>
        </p:blipFill>
        <p:spPr>
          <a:xfrm>
            <a:off x="1248744" y="1402080"/>
            <a:ext cx="9126647" cy="4791456"/>
          </a:xfrm>
        </p:spPr>
      </p:pic>
    </p:spTree>
    <p:extLst>
      <p:ext uri="{BB962C8B-B14F-4D97-AF65-F5344CB8AC3E}">
        <p14:creationId xmlns:p14="http://schemas.microsoft.com/office/powerpoint/2010/main" val="21382576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864" y="36576"/>
            <a:ext cx="10058400" cy="1609344"/>
          </a:xfrm>
        </p:spPr>
        <p:txBody>
          <a:bodyPr/>
          <a:lstStyle/>
          <a:p>
            <a:r>
              <a:rPr lang="en-US" dirty="0" smtClean="0"/>
              <a:t>CONT</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910" t="26944" r="4454" b="21529"/>
          <a:stretch/>
        </p:blipFill>
        <p:spPr>
          <a:xfrm>
            <a:off x="2682240" y="173411"/>
            <a:ext cx="7083552" cy="3440995"/>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329" t="23102" r="47980" b="35351"/>
          <a:stretch/>
        </p:blipFill>
        <p:spPr>
          <a:xfrm>
            <a:off x="2878328" y="3614406"/>
            <a:ext cx="6691376" cy="3209928"/>
          </a:xfrm>
          <a:prstGeom prst="rect">
            <a:avLst/>
          </a:prstGeom>
        </p:spPr>
      </p:pic>
    </p:spTree>
    <p:extLst>
      <p:ext uri="{BB962C8B-B14F-4D97-AF65-F5344CB8AC3E}">
        <p14:creationId xmlns:p14="http://schemas.microsoft.com/office/powerpoint/2010/main" val="31439131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t>
            </a:r>
            <a:endParaRPr lang="en-IN" dirty="0"/>
          </a:p>
        </p:txBody>
      </p:sp>
      <p:sp>
        <p:nvSpPr>
          <p:cNvPr id="3" name="Content Placeholder 2"/>
          <p:cNvSpPr>
            <a:spLocks noGrp="1"/>
          </p:cNvSpPr>
          <p:nvPr>
            <p:ph idx="1"/>
          </p:nvPr>
        </p:nvSpPr>
        <p:spPr/>
        <p:txBody>
          <a:bodyPr/>
          <a:lstStyle/>
          <a:p>
            <a:r>
              <a:rPr lang="en-US" dirty="0"/>
              <a:t>Introduction</a:t>
            </a:r>
          </a:p>
          <a:p>
            <a:r>
              <a:rPr lang="en-US" dirty="0" smtClean="0"/>
              <a:t>Goal </a:t>
            </a:r>
            <a:r>
              <a:rPr lang="en-US" dirty="0" smtClean="0"/>
              <a:t>of the paper </a:t>
            </a:r>
          </a:p>
          <a:p>
            <a:r>
              <a:rPr lang="en-US" dirty="0" smtClean="0"/>
              <a:t>Prior </a:t>
            </a:r>
            <a:r>
              <a:rPr lang="en-US" dirty="0" smtClean="0"/>
              <a:t>work</a:t>
            </a:r>
          </a:p>
          <a:p>
            <a:r>
              <a:rPr lang="en-US" dirty="0"/>
              <a:t>YOLO </a:t>
            </a:r>
            <a:r>
              <a:rPr lang="en-US" dirty="0" smtClean="0"/>
              <a:t>Architecture</a:t>
            </a:r>
          </a:p>
          <a:p>
            <a:r>
              <a:rPr lang="en-US" dirty="0" smtClean="0"/>
              <a:t>Proposed Methodology</a:t>
            </a:r>
          </a:p>
          <a:p>
            <a:r>
              <a:rPr lang="en-US" dirty="0" smtClean="0"/>
              <a:t>Our </a:t>
            </a:r>
            <a:r>
              <a:rPr lang="en-US" dirty="0"/>
              <a:t>Contributions</a:t>
            </a:r>
          </a:p>
          <a:p>
            <a:r>
              <a:rPr lang="en-US" dirty="0" smtClean="0"/>
              <a:t>Evaluation &amp; Results</a:t>
            </a:r>
          </a:p>
          <a:p>
            <a:r>
              <a:rPr lang="en-US" dirty="0" smtClean="0"/>
              <a:t>Conclusion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230" y="1427019"/>
            <a:ext cx="4233316" cy="3951672"/>
          </a:xfrm>
          <a:prstGeom prst="rect">
            <a:avLst/>
          </a:prstGeom>
        </p:spPr>
      </p:pic>
    </p:spTree>
    <p:extLst>
      <p:ext uri="{BB962C8B-B14F-4D97-AF65-F5344CB8AC3E}">
        <p14:creationId xmlns:p14="http://schemas.microsoft.com/office/powerpoint/2010/main" val="2056469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97536"/>
            <a:ext cx="10058400" cy="1609344"/>
          </a:xfrm>
        </p:spPr>
        <p:txBody>
          <a:bodyPr/>
          <a:lstStyle/>
          <a:p>
            <a:r>
              <a:rPr lang="en-US" dirty="0" smtClean="0"/>
              <a:t>CONCLUSION</a:t>
            </a:r>
            <a:endParaRPr lang="en-IN" dirty="0"/>
          </a:p>
        </p:txBody>
      </p:sp>
      <p:sp>
        <p:nvSpPr>
          <p:cNvPr id="3" name="Content Placeholder 2"/>
          <p:cNvSpPr>
            <a:spLocks noGrp="1"/>
          </p:cNvSpPr>
          <p:nvPr>
            <p:ph idx="1"/>
          </p:nvPr>
        </p:nvSpPr>
        <p:spPr>
          <a:xfrm>
            <a:off x="1069848" y="1410208"/>
            <a:ext cx="10058400" cy="4050792"/>
          </a:xfrm>
        </p:spPr>
        <p:txBody>
          <a:bodyPr/>
          <a:lstStyle/>
          <a:p>
            <a:pPr algn="just"/>
            <a:r>
              <a:rPr lang="en-US" dirty="0"/>
              <a:t>YOLO v1 shows enormous speed </a:t>
            </a:r>
            <a:r>
              <a:rPr lang="en-US" dirty="0" smtClean="0"/>
              <a:t>improvement with batch normalization. </a:t>
            </a:r>
          </a:p>
          <a:p>
            <a:pPr algn="just"/>
            <a:r>
              <a:rPr lang="en-US" dirty="0" smtClean="0"/>
              <a:t>However, It still struggles </a:t>
            </a:r>
            <a:r>
              <a:rPr lang="en-US" dirty="0"/>
              <a:t>with small objects that appear in groups, such as </a:t>
            </a:r>
            <a:r>
              <a:rPr lang="en-US" dirty="0" smtClean="0"/>
              <a:t>animals or crowds and it also imposes </a:t>
            </a:r>
            <a:r>
              <a:rPr lang="en-US" dirty="0"/>
              <a:t>strong spatial constraints on bounding box predictions since each grid cell </a:t>
            </a:r>
            <a:r>
              <a:rPr lang="en-US" dirty="0" smtClean="0"/>
              <a:t>can </a:t>
            </a:r>
            <a:r>
              <a:rPr lang="en-US" dirty="0"/>
              <a:t>only have one </a:t>
            </a:r>
            <a:r>
              <a:rPr lang="en-US" dirty="0" smtClean="0"/>
              <a:t>class.</a:t>
            </a:r>
            <a:endParaRPr lang="en-IN" dirty="0" smtClean="0"/>
          </a:p>
          <a:p>
            <a:pPr algn="just"/>
            <a:r>
              <a:rPr lang="en-US" dirty="0" smtClean="0"/>
              <a:t>YOLO V2 is updated version of  YOLO V1 designed for faster detection </a:t>
            </a:r>
            <a:r>
              <a:rPr lang="en-US" dirty="0"/>
              <a:t>using a series of optimizations</a:t>
            </a:r>
            <a:r>
              <a:rPr lang="en-US" dirty="0" smtClean="0"/>
              <a:t>. It includes features like </a:t>
            </a:r>
            <a:r>
              <a:rPr lang="en-IN" dirty="0" err="1"/>
              <a:t>passthrough</a:t>
            </a:r>
            <a:r>
              <a:rPr lang="en-IN" dirty="0"/>
              <a:t> </a:t>
            </a:r>
            <a:r>
              <a:rPr lang="en-IN" dirty="0" smtClean="0"/>
              <a:t>layers to handle smaller objects, </a:t>
            </a:r>
            <a:r>
              <a:rPr lang="en-IN" dirty="0"/>
              <a:t>high-resolution classifier, anchor </a:t>
            </a:r>
            <a:r>
              <a:rPr lang="en-IN" dirty="0" smtClean="0"/>
              <a:t>boxes </a:t>
            </a:r>
            <a:r>
              <a:rPr lang="en-US" dirty="0" smtClean="0"/>
              <a:t>to </a:t>
            </a:r>
            <a:r>
              <a:rPr lang="en-US" dirty="0"/>
              <a:t>predict bounding </a:t>
            </a:r>
            <a:r>
              <a:rPr lang="en-US" dirty="0" smtClean="0"/>
              <a:t>boxes.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1768" t="37923" r="1642" b="18959"/>
          <a:stretch/>
        </p:blipFill>
        <p:spPr>
          <a:xfrm>
            <a:off x="2946400" y="3848607"/>
            <a:ext cx="5740400" cy="2986875"/>
          </a:xfrm>
          <a:prstGeom prst="rect">
            <a:avLst/>
          </a:prstGeom>
        </p:spPr>
      </p:pic>
    </p:spTree>
    <p:extLst>
      <p:ext uri="{BB962C8B-B14F-4D97-AF65-F5344CB8AC3E}">
        <p14:creationId xmlns:p14="http://schemas.microsoft.com/office/powerpoint/2010/main" val="8045022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4016" y="1269492"/>
            <a:ext cx="7876032" cy="3520440"/>
          </a:xfrm>
        </p:spPr>
        <p:txBody>
          <a:bodyPr/>
          <a:lstStyle/>
          <a:p>
            <a:r>
              <a:rPr lang="en-US" dirty="0" smtClean="0"/>
              <a:t>Thank </a:t>
            </a:r>
            <a:r>
              <a:rPr lang="en-US" dirty="0" smtClean="0"/>
              <a:t>YOU</a:t>
            </a:r>
            <a:endParaRPr lang="en-IN" dirty="0"/>
          </a:p>
        </p:txBody>
      </p:sp>
      <p:sp>
        <p:nvSpPr>
          <p:cNvPr id="3" name="Rectangle 2"/>
          <p:cNvSpPr/>
          <p:nvPr/>
        </p:nvSpPr>
        <p:spPr>
          <a:xfrm>
            <a:off x="872837" y="2147455"/>
            <a:ext cx="872836" cy="1446550"/>
          </a:xfrm>
          <a:prstGeom prst="rect">
            <a:avLst/>
          </a:prstGeom>
        </p:spPr>
        <p:txBody>
          <a:bodyPr wrap="square">
            <a:spAutoFit/>
          </a:bodyPr>
          <a:lstStyle/>
          <a:p>
            <a:r>
              <a:rPr lang="en-US" sz="8800" dirty="0">
                <a:solidFill>
                  <a:schemeClr val="bg1"/>
                </a:solidFill>
                <a:sym typeface="Wingdings" panose="05000000000000000000" pitchFamily="2" charset="2"/>
              </a:rPr>
              <a:t></a:t>
            </a:r>
            <a:endParaRPr lang="en-IN" sz="8800" dirty="0">
              <a:solidFill>
                <a:schemeClr val="bg1"/>
              </a:solidFill>
            </a:endParaRPr>
          </a:p>
        </p:txBody>
      </p:sp>
    </p:spTree>
    <p:extLst>
      <p:ext uri="{BB962C8B-B14F-4D97-AF65-F5344CB8AC3E}">
        <p14:creationId xmlns:p14="http://schemas.microsoft.com/office/powerpoint/2010/main" val="22441773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160" y="484632"/>
            <a:ext cx="10058400" cy="941832"/>
          </a:xfrm>
        </p:spPr>
        <p:txBody>
          <a:bodyPr/>
          <a:lstStyle/>
          <a:p>
            <a:r>
              <a:rPr lang="en-US" dirty="0" smtClean="0"/>
              <a:t>Introduction</a:t>
            </a:r>
            <a:endParaRPr lang="en-IN" dirty="0"/>
          </a:p>
        </p:txBody>
      </p:sp>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5255" b="4891"/>
          <a:stretch/>
        </p:blipFill>
        <p:spPr>
          <a:xfrm>
            <a:off x="1033272" y="1507378"/>
            <a:ext cx="6342888" cy="4799318"/>
          </a:xfrm>
          <a:prstGeom prst="rect">
            <a:avLst/>
          </a:prstGeom>
        </p:spPr>
      </p:pic>
      <p:sp>
        <p:nvSpPr>
          <p:cNvPr id="7" name="TextBox 6"/>
          <p:cNvSpPr txBox="1"/>
          <p:nvPr/>
        </p:nvSpPr>
        <p:spPr>
          <a:xfrm>
            <a:off x="7949184" y="1667962"/>
            <a:ext cx="3157339" cy="4478149"/>
          </a:xfrm>
          <a:prstGeom prst="rect">
            <a:avLst/>
          </a:prstGeom>
          <a:noFill/>
        </p:spPr>
        <p:txBody>
          <a:bodyPr wrap="none" rtlCol="0">
            <a:spAutoFit/>
          </a:bodyPr>
          <a:lstStyle/>
          <a:p>
            <a:r>
              <a:rPr lang="en-US" sz="2400" b="1" u="sng" dirty="0"/>
              <a:t>Applications</a:t>
            </a:r>
            <a:r>
              <a:rPr lang="en-US" dirty="0"/>
              <a:t> :</a:t>
            </a:r>
          </a:p>
          <a:p>
            <a:endParaRPr lang="en-US" dirty="0"/>
          </a:p>
          <a:p>
            <a:pPr marL="285750" indent="-285750">
              <a:lnSpc>
                <a:spcPct val="250000"/>
              </a:lnSpc>
              <a:buFont typeface="Arial" panose="020B0604020202020204" pitchFamily="34" charset="0"/>
              <a:buChar char="•"/>
            </a:pPr>
            <a:r>
              <a:rPr lang="en-IN" dirty="0"/>
              <a:t>Self-driving cars</a:t>
            </a:r>
          </a:p>
          <a:p>
            <a:pPr marL="285750" indent="-285750">
              <a:lnSpc>
                <a:spcPct val="250000"/>
              </a:lnSpc>
              <a:buFont typeface="Arial" panose="020B0604020202020204" pitchFamily="34" charset="0"/>
              <a:buChar char="•"/>
            </a:pPr>
            <a:r>
              <a:rPr lang="en-IN" dirty="0"/>
              <a:t>Security and surveillance</a:t>
            </a:r>
          </a:p>
          <a:p>
            <a:pPr marL="285750" indent="-285750">
              <a:lnSpc>
                <a:spcPct val="250000"/>
              </a:lnSpc>
              <a:buFont typeface="Arial" panose="020B0604020202020204" pitchFamily="34" charset="0"/>
              <a:buChar char="•"/>
            </a:pPr>
            <a:r>
              <a:rPr lang="en-IN" dirty="0"/>
              <a:t>Robotics</a:t>
            </a:r>
          </a:p>
          <a:p>
            <a:pPr marL="285750" indent="-285750">
              <a:lnSpc>
                <a:spcPct val="250000"/>
              </a:lnSpc>
              <a:buFont typeface="Arial" panose="020B0604020202020204" pitchFamily="34" charset="0"/>
              <a:buChar char="•"/>
            </a:pPr>
            <a:r>
              <a:rPr lang="en-US" dirty="0"/>
              <a:t>Gaming</a:t>
            </a:r>
            <a:endParaRPr lang="en-IN" dirty="0"/>
          </a:p>
          <a:p>
            <a:pPr marL="285750" indent="-285750">
              <a:lnSpc>
                <a:spcPct val="250000"/>
              </a:lnSpc>
              <a:buFont typeface="Arial" panose="020B0604020202020204" pitchFamily="34" charset="0"/>
              <a:buChar char="•"/>
            </a:pPr>
            <a:r>
              <a:rPr lang="en-US" dirty="0"/>
              <a:t>Many more..</a:t>
            </a:r>
          </a:p>
          <a:p>
            <a:endParaRPr lang="en-IN" dirty="0"/>
          </a:p>
        </p:txBody>
      </p:sp>
    </p:spTree>
    <p:extLst>
      <p:ext uri="{BB962C8B-B14F-4D97-AF65-F5344CB8AC3E}">
        <p14:creationId xmlns:p14="http://schemas.microsoft.com/office/powerpoint/2010/main" val="22522313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of the paper </a:t>
            </a:r>
            <a:endParaRPr lang="en-IN" dirty="0"/>
          </a:p>
        </p:txBody>
      </p:sp>
      <p:sp>
        <p:nvSpPr>
          <p:cNvPr id="3" name="Content Placeholder 2"/>
          <p:cNvSpPr>
            <a:spLocks noGrp="1"/>
          </p:cNvSpPr>
          <p:nvPr>
            <p:ph idx="1"/>
          </p:nvPr>
        </p:nvSpPr>
        <p:spPr/>
        <p:txBody>
          <a:bodyPr/>
          <a:lstStyle/>
          <a:p>
            <a:r>
              <a:rPr lang="en-US" dirty="0" smtClean="0"/>
              <a:t>Object </a:t>
            </a:r>
            <a:r>
              <a:rPr lang="en-US" dirty="0"/>
              <a:t>detection is the problem of both locating AND classifying </a:t>
            </a:r>
            <a:r>
              <a:rPr lang="en-US" dirty="0" smtClean="0"/>
              <a:t>objects.</a:t>
            </a:r>
            <a:endParaRPr lang="en-US" dirty="0" smtClean="0"/>
          </a:p>
          <a:p>
            <a:r>
              <a:rPr lang="en-US" dirty="0" smtClean="0"/>
              <a:t> </a:t>
            </a:r>
            <a:r>
              <a:rPr lang="en-US" dirty="0"/>
              <a:t>Goal of YOLO algorithm is to do object detection both fast AND with high </a:t>
            </a:r>
            <a:r>
              <a:rPr lang="en-US" dirty="0" smtClean="0"/>
              <a:t>accuracy.</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4424" t="41149" r="16485" b="28453"/>
          <a:stretch/>
        </p:blipFill>
        <p:spPr>
          <a:xfrm>
            <a:off x="3241965" y="3346127"/>
            <a:ext cx="5140488" cy="3020038"/>
          </a:xfrm>
          <a:prstGeom prst="rect">
            <a:avLst/>
          </a:prstGeom>
        </p:spPr>
      </p:pic>
    </p:spTree>
    <p:extLst>
      <p:ext uri="{BB962C8B-B14F-4D97-AF65-F5344CB8AC3E}">
        <p14:creationId xmlns:p14="http://schemas.microsoft.com/office/powerpoint/2010/main" val="8296028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978408"/>
          </a:xfrm>
        </p:spPr>
        <p:txBody>
          <a:bodyPr/>
          <a:lstStyle/>
          <a:p>
            <a:r>
              <a:rPr lang="en-US" dirty="0"/>
              <a:t>Prior work</a:t>
            </a:r>
          </a:p>
        </p:txBody>
      </p:sp>
      <p:sp>
        <p:nvSpPr>
          <p:cNvPr id="3" name="Content Placeholder 2"/>
          <p:cNvSpPr>
            <a:spLocks noGrp="1"/>
          </p:cNvSpPr>
          <p:nvPr>
            <p:ph idx="1"/>
          </p:nvPr>
        </p:nvSpPr>
        <p:spPr>
          <a:xfrm>
            <a:off x="911352" y="1828800"/>
            <a:ext cx="10683240" cy="4315968"/>
          </a:xfrm>
        </p:spPr>
        <p:txBody>
          <a:bodyPr>
            <a:normAutofit/>
          </a:bodyPr>
          <a:lstStyle/>
          <a:p>
            <a:pPr algn="just"/>
            <a:r>
              <a:rPr lang="en-US" b="1" u="sng" dirty="0"/>
              <a:t>Region-based Convolutional Neural Networks (R-CNN</a:t>
            </a:r>
            <a:r>
              <a:rPr lang="en-US" b="1" u="sng" dirty="0" smtClean="0"/>
              <a:t>): </a:t>
            </a:r>
            <a:r>
              <a:rPr lang="en-US" dirty="0"/>
              <a:t>R-CNN use region proposal methods to first generate potential bounding boxes in an image and then run a classifier on these proposed boxes. While R-CNN achieved state-of-the-art performance at the time, it was relatively slow and computationally expensive.</a:t>
            </a:r>
            <a:endParaRPr lang="en-US" dirty="0" smtClean="0"/>
          </a:p>
          <a:p>
            <a:pPr algn="just"/>
            <a:r>
              <a:rPr lang="en-US" b="1" u="sng" dirty="0" smtClean="0"/>
              <a:t>Fast </a:t>
            </a:r>
            <a:r>
              <a:rPr lang="en-US" b="1" u="sng" dirty="0"/>
              <a:t>R-CNN: </a:t>
            </a:r>
            <a:r>
              <a:rPr lang="en-US" dirty="0"/>
              <a:t>Fast R-CNN addressed some of the speed and computational efficiency issues of R-CNN by performing feature extraction and region proposal simultaneously. However, it still relied on a two-stage pipeline involving region proposal and classification. </a:t>
            </a:r>
            <a:endParaRPr lang="en-US" dirty="0" smtClean="0"/>
          </a:p>
          <a:p>
            <a:pPr algn="just"/>
            <a:r>
              <a:rPr lang="en-US" b="1" u="sng" dirty="0" smtClean="0"/>
              <a:t>Faster </a:t>
            </a:r>
            <a:r>
              <a:rPr lang="en-US" b="1" u="sng" dirty="0"/>
              <a:t>R-CNN: </a:t>
            </a:r>
            <a:r>
              <a:rPr lang="en-US" dirty="0"/>
              <a:t>Faster R-CNN further improved upon the speed and accuracy of Fast R-CNN by introducing a region proposal network (RPN) that shared convolutional features with the object detection network. </a:t>
            </a:r>
            <a:r>
              <a:rPr lang="en-US" dirty="0" smtClean="0"/>
              <a:t>The drawback is it looses accuracy.</a:t>
            </a:r>
            <a:endParaRPr lang="en-IN" dirty="0"/>
          </a:p>
        </p:txBody>
      </p:sp>
    </p:spTree>
    <p:extLst>
      <p:ext uri="{BB962C8B-B14F-4D97-AF65-F5344CB8AC3E}">
        <p14:creationId xmlns:p14="http://schemas.microsoft.com/office/powerpoint/2010/main" val="1439333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833180"/>
          </a:xfrm>
        </p:spPr>
        <p:txBody>
          <a:bodyPr/>
          <a:lstStyle/>
          <a:p>
            <a:r>
              <a:rPr lang="en-US" dirty="0" smtClean="0"/>
              <a:t>YOLO ARCHITECTURE</a:t>
            </a:r>
            <a:endParaRPr lang="en-IN" dirty="0"/>
          </a:p>
        </p:txBody>
      </p:sp>
      <p:sp>
        <p:nvSpPr>
          <p:cNvPr id="3" name="Content Placeholder 2"/>
          <p:cNvSpPr>
            <a:spLocks noGrp="1"/>
          </p:cNvSpPr>
          <p:nvPr>
            <p:ph idx="1"/>
          </p:nvPr>
        </p:nvSpPr>
        <p:spPr>
          <a:xfrm>
            <a:off x="1069848" y="1317813"/>
            <a:ext cx="10058400" cy="3388300"/>
          </a:xfrm>
        </p:spPr>
        <p:txBody>
          <a:bodyPr>
            <a:normAutofit/>
          </a:bodyPr>
          <a:lstStyle/>
          <a:p>
            <a:pPr lvl="0" algn="just"/>
            <a:r>
              <a:rPr lang="en-US" sz="1800" dirty="0" smtClean="0"/>
              <a:t>Inspired by </a:t>
            </a:r>
            <a:r>
              <a:rPr lang="en-US" sz="1800" dirty="0" err="1" smtClean="0"/>
              <a:t>GoogleNet</a:t>
            </a:r>
            <a:r>
              <a:rPr lang="en-US" sz="1800" dirty="0" smtClean="0"/>
              <a:t> Model. </a:t>
            </a:r>
          </a:p>
          <a:p>
            <a:pPr lvl="0" algn="just"/>
            <a:r>
              <a:rPr lang="en-US" sz="1800" dirty="0" smtClean="0"/>
              <a:t>The </a:t>
            </a:r>
            <a:r>
              <a:rPr lang="en-US" sz="1800" dirty="0"/>
              <a:t>initial convolutional layers of the network extract feature from the image while the fully connected layers predict the output probabilities and coordinates. </a:t>
            </a:r>
          </a:p>
          <a:p>
            <a:pPr lvl="0" algn="just"/>
            <a:r>
              <a:rPr lang="en-US" sz="1800" dirty="0"/>
              <a:t>It has 24 convolutional layers followed by 2 fully connected layers</a:t>
            </a:r>
            <a:r>
              <a:rPr lang="en-US" sz="1800" dirty="0" smtClean="0"/>
              <a:t>.</a:t>
            </a:r>
          </a:p>
          <a:p>
            <a:pPr lvl="0" algn="just"/>
            <a:r>
              <a:rPr lang="en-US" sz="1800" dirty="0" smtClean="0"/>
              <a:t>Flatten the last </a:t>
            </a:r>
            <a:r>
              <a:rPr lang="en-US" sz="1800" dirty="0" err="1" smtClean="0"/>
              <a:t>conv</a:t>
            </a:r>
            <a:r>
              <a:rPr lang="en-US" sz="1800" dirty="0" smtClean="0"/>
              <a:t> map 7x7x1024 to 50176 feature vector before passing through fully connected layers. </a:t>
            </a:r>
            <a:endParaRPr lang="en-US" sz="1800" dirty="0" smtClean="0"/>
          </a:p>
          <a:p>
            <a:pPr lvl="0" algn="just"/>
            <a:endParaRPr lang="en-US" sz="1800" dirty="0"/>
          </a:p>
          <a:p>
            <a:pPr lvl="0" algn="just"/>
            <a:endParaRPr lang="en-US" sz="1800" dirty="0"/>
          </a:p>
          <a:p>
            <a:pPr algn="just"/>
            <a:endParaRPr lang="en-IN" sz="1800" dirty="0"/>
          </a:p>
        </p:txBody>
      </p:sp>
      <p:pic>
        <p:nvPicPr>
          <p:cNvPr id="4" name="Picture 2" descr="YOLO network architecture">
            <a:extLst>
              <a:ext uri="{FF2B5EF4-FFF2-40B4-BE49-F238E27FC236}">
                <a16:creationId xmlns:a16="http://schemas.microsoft.com/office/drawing/2014/main" id="{1E374F77-3257-E5A9-E02E-3EDD8B9525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6045" y="3723273"/>
            <a:ext cx="5449525" cy="2193434"/>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423" t="54899" r="11230" b="8006"/>
          <a:stretch/>
        </p:blipFill>
        <p:spPr>
          <a:xfrm>
            <a:off x="5946207" y="3939631"/>
            <a:ext cx="5905844" cy="1532964"/>
          </a:xfrm>
          <a:prstGeom prst="rect">
            <a:avLst/>
          </a:prstGeom>
          <a:ln>
            <a:solidFill>
              <a:schemeClr val="tx1"/>
            </a:solidFill>
          </a:ln>
        </p:spPr>
      </p:pic>
    </p:spTree>
    <p:extLst>
      <p:ext uri="{BB962C8B-B14F-4D97-AF65-F5344CB8AC3E}">
        <p14:creationId xmlns:p14="http://schemas.microsoft.com/office/powerpoint/2010/main" val="32079533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25167"/>
            <a:ext cx="10058400" cy="873113"/>
          </a:xfrm>
        </p:spPr>
        <p:txBody>
          <a:bodyPr/>
          <a:lstStyle/>
          <a:p>
            <a:r>
              <a:rPr lang="en-US" dirty="0" smtClean="0"/>
              <a:t>DATA SET</a:t>
            </a:r>
            <a:endParaRPr lang="en-IN" dirty="0"/>
          </a:p>
        </p:txBody>
      </p:sp>
      <p:sp>
        <p:nvSpPr>
          <p:cNvPr id="3" name="Content Placeholder 2"/>
          <p:cNvSpPr>
            <a:spLocks noGrp="1"/>
          </p:cNvSpPr>
          <p:nvPr>
            <p:ph idx="1"/>
          </p:nvPr>
        </p:nvSpPr>
        <p:spPr>
          <a:xfrm>
            <a:off x="1069848" y="1198281"/>
            <a:ext cx="10058400" cy="4973920"/>
          </a:xfrm>
        </p:spPr>
        <p:txBody>
          <a:bodyPr/>
          <a:lstStyle/>
          <a:p>
            <a:r>
              <a:rPr lang="en-US" dirty="0" smtClean="0"/>
              <a:t>PASCAL VOC (visual object class) Dataset</a:t>
            </a:r>
          </a:p>
          <a:p>
            <a:r>
              <a:rPr lang="en-US" dirty="0" smtClean="0"/>
              <a:t>20 Classes</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13" t="21504" r="7714" b="5216"/>
          <a:stretch/>
        </p:blipFill>
        <p:spPr>
          <a:xfrm>
            <a:off x="2960993" y="2113858"/>
            <a:ext cx="5933625" cy="4328782"/>
          </a:xfrm>
          <a:prstGeom prst="rect">
            <a:avLst/>
          </a:prstGeom>
        </p:spPr>
      </p:pic>
    </p:spTree>
    <p:extLst>
      <p:ext uri="{BB962C8B-B14F-4D97-AF65-F5344CB8AC3E}">
        <p14:creationId xmlns:p14="http://schemas.microsoft.com/office/powerpoint/2010/main" val="4137207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704" y="365760"/>
            <a:ext cx="10058400" cy="777240"/>
          </a:xfrm>
        </p:spPr>
        <p:txBody>
          <a:bodyPr>
            <a:normAutofit fontScale="90000"/>
          </a:bodyPr>
          <a:lstStyle/>
          <a:p>
            <a:r>
              <a:rPr lang="en-US" dirty="0" smtClean="0"/>
              <a:t>Proposed </a:t>
            </a:r>
            <a:r>
              <a:rPr lang="en-US" dirty="0" smtClean="0"/>
              <a:t>methodology – YOLO V1</a:t>
            </a:r>
            <a:endParaRPr lang="en-IN" dirty="0"/>
          </a:p>
        </p:txBody>
      </p:sp>
      <p:sp>
        <p:nvSpPr>
          <p:cNvPr id="3" name="Content Placeholder 2"/>
          <p:cNvSpPr>
            <a:spLocks noGrp="1"/>
          </p:cNvSpPr>
          <p:nvPr>
            <p:ph idx="1"/>
          </p:nvPr>
        </p:nvSpPr>
        <p:spPr>
          <a:xfrm>
            <a:off x="679704" y="1304365"/>
            <a:ext cx="10058400" cy="4721531"/>
          </a:xfrm>
        </p:spPr>
        <p:txBody>
          <a:bodyPr>
            <a:normAutofit/>
          </a:bodyPr>
          <a:lstStyle/>
          <a:p>
            <a:pPr algn="just"/>
            <a:r>
              <a:rPr lang="en-US" dirty="0" smtClean="0"/>
              <a:t>In </a:t>
            </a:r>
            <a:r>
              <a:rPr lang="en-US" dirty="0"/>
              <a:t>this paper, </a:t>
            </a:r>
            <a:r>
              <a:rPr lang="en-US" dirty="0" smtClean="0"/>
              <a:t>You Only Look Once version 1 is proposed.</a:t>
            </a:r>
          </a:p>
          <a:p>
            <a:pPr lvl="0" algn="just"/>
            <a:r>
              <a:rPr lang="en-US" dirty="0" smtClean="0"/>
              <a:t>It looks at the entire image at once, and only once — hence the name You Only Look Once — which allows it to capture the context of detected objects. </a:t>
            </a:r>
          </a:p>
          <a:p>
            <a:pPr>
              <a:buFont typeface="Wingdings" pitchFamily="2" charset="2"/>
              <a:buChar char="Ø"/>
            </a:pPr>
            <a:r>
              <a:rPr lang="en-US" dirty="0" smtClean="0"/>
              <a:t>It </a:t>
            </a:r>
            <a:r>
              <a:rPr lang="en-US" dirty="0"/>
              <a:t>runs a single convolutional network on the input images.</a:t>
            </a:r>
          </a:p>
          <a:p>
            <a:pPr>
              <a:buFont typeface="Wingdings" pitchFamily="2" charset="2"/>
              <a:buChar char="Ø"/>
            </a:pPr>
            <a:r>
              <a:rPr lang="en-US" dirty="0"/>
              <a:t>YOLO v1 is a regression problem because the network directly predicts the bounding box coordinates and object class probabilities as regression </a:t>
            </a:r>
            <a:r>
              <a:rPr lang="en-US" dirty="0" smtClean="0"/>
              <a:t>targets</a:t>
            </a:r>
            <a:r>
              <a:rPr lang="en-US" dirty="0"/>
              <a:t>.</a:t>
            </a:r>
            <a:endParaRPr lang="en-US" dirty="0" smtClean="0"/>
          </a:p>
          <a:p>
            <a:pPr marL="457200" indent="-457200" algn="just">
              <a:buFont typeface="+mj-lt"/>
              <a:buAutoNum type="arabicPeriod"/>
            </a:pPr>
            <a:endParaRPr lang="en-US" dirty="0" smtClean="0"/>
          </a:p>
          <a:p>
            <a:pPr algn="just"/>
            <a:endParaRPr lang="en-IN" dirty="0"/>
          </a:p>
        </p:txBody>
      </p:sp>
      <p:pic>
        <p:nvPicPr>
          <p:cNvPr id="6" name="Picture 5"/>
          <p:cNvPicPr>
            <a:picLocks noChangeAspect="1"/>
          </p:cNvPicPr>
          <p:nvPr/>
        </p:nvPicPr>
        <p:blipFill>
          <a:blip r:embed="rId2"/>
          <a:srcRect/>
          <a:stretch>
            <a:fillRect/>
          </a:stretch>
        </p:blipFill>
        <p:spPr>
          <a:xfrm>
            <a:off x="3639027" y="3665130"/>
            <a:ext cx="5305956" cy="2872796"/>
          </a:xfrm>
          <a:prstGeom prst="rect">
            <a:avLst/>
          </a:prstGeom>
        </p:spPr>
      </p:pic>
    </p:spTree>
    <p:extLst>
      <p:ext uri="{BB962C8B-B14F-4D97-AF65-F5344CB8AC3E}">
        <p14:creationId xmlns:p14="http://schemas.microsoft.com/office/powerpoint/2010/main" val="36008623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472" y="228600"/>
            <a:ext cx="9756648" cy="1149096"/>
          </a:xfrm>
        </p:spPr>
        <p:txBody>
          <a:bodyPr/>
          <a:lstStyle/>
          <a:p>
            <a:r>
              <a:rPr lang="en-US" dirty="0" smtClean="0"/>
              <a:t>Step - 01</a:t>
            </a:r>
            <a:endParaRPr lang="en-IN" dirty="0"/>
          </a:p>
        </p:txBody>
      </p:sp>
      <p:sp>
        <p:nvSpPr>
          <p:cNvPr id="3" name="Content Placeholder 2"/>
          <p:cNvSpPr>
            <a:spLocks noGrp="1"/>
          </p:cNvSpPr>
          <p:nvPr>
            <p:ph idx="1"/>
          </p:nvPr>
        </p:nvSpPr>
        <p:spPr>
          <a:xfrm>
            <a:off x="728472" y="1219200"/>
            <a:ext cx="10399776" cy="4953000"/>
          </a:xfrm>
        </p:spPr>
        <p:txBody>
          <a:bodyPr/>
          <a:lstStyle/>
          <a:p>
            <a:r>
              <a:rPr lang="en-US" dirty="0" smtClean="0"/>
              <a:t>Split the image into S x S grid</a:t>
            </a:r>
            <a:r>
              <a:rPr lang="en-US" dirty="0" smtClean="0"/>
              <a:t>. (S = 7 in the paper)</a:t>
            </a:r>
            <a:endParaRPr lang="en-US" dirty="0" smtClean="0"/>
          </a:p>
          <a:p>
            <a:endParaRPr lang="en-IN" dirty="0"/>
          </a:p>
        </p:txBody>
      </p:sp>
      <p:pic>
        <p:nvPicPr>
          <p:cNvPr id="6" name="Picture 3"/>
          <p:cNvPicPr>
            <a:picLocks noChangeAspect="1"/>
          </p:cNvPicPr>
          <p:nvPr/>
        </p:nvPicPr>
        <p:blipFill rotWithShape="1">
          <a:blip r:embed="rId2"/>
          <a:srcRect t="1780" b="10864"/>
          <a:stretch/>
        </p:blipFill>
        <p:spPr>
          <a:xfrm>
            <a:off x="977126" y="1792224"/>
            <a:ext cx="4387353" cy="4249405"/>
          </a:xfrm>
          <a:prstGeom prst="rect">
            <a:avLst/>
          </a:prstGeom>
        </p:spPr>
      </p:pic>
      <p:sp>
        <p:nvSpPr>
          <p:cNvPr id="7" name="TextBox 6"/>
          <p:cNvSpPr txBox="1"/>
          <p:nvPr/>
        </p:nvSpPr>
        <p:spPr>
          <a:xfrm>
            <a:off x="6607798" y="2680037"/>
            <a:ext cx="4339602"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Each cell will output a prediction with a corresponding bounding box.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solidFill>
                  <a:schemeClr val="accent1"/>
                </a:solidFill>
              </a:rPr>
              <a:t>Each object is in multiple bounding boxes, how do we get a single bounding box ? </a:t>
            </a:r>
            <a:endParaRPr lang="en-IN" dirty="0">
              <a:solidFill>
                <a:schemeClr val="accent1"/>
              </a:solidFill>
            </a:endParaRPr>
          </a:p>
        </p:txBody>
      </p:sp>
    </p:spTree>
    <p:extLst>
      <p:ext uri="{BB962C8B-B14F-4D97-AF65-F5344CB8AC3E}">
        <p14:creationId xmlns:p14="http://schemas.microsoft.com/office/powerpoint/2010/main" val="19252649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1169</TotalTime>
  <Words>981</Words>
  <Application>Microsoft Office PowerPoint</Application>
  <PresentationFormat>Widescreen</PresentationFormat>
  <Paragraphs>93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Rockwell</vt:lpstr>
      <vt:lpstr>Rockwell Condensed</vt:lpstr>
      <vt:lpstr>Wingdings</vt:lpstr>
      <vt:lpstr>Wood Type</vt:lpstr>
      <vt:lpstr>You Only Look Once: Unified, Real-Time Object Detection</vt:lpstr>
      <vt:lpstr>Content :</vt:lpstr>
      <vt:lpstr>Introduction</vt:lpstr>
      <vt:lpstr>Goal of the paper </vt:lpstr>
      <vt:lpstr>Prior work</vt:lpstr>
      <vt:lpstr>YOLO ARCHITECTURE</vt:lpstr>
      <vt:lpstr>DATA SET</vt:lpstr>
      <vt:lpstr>Proposed methodology – YOLO V1</vt:lpstr>
      <vt:lpstr>Step - 01</vt:lpstr>
      <vt:lpstr>Step - 02</vt:lpstr>
      <vt:lpstr>Step- 03</vt:lpstr>
      <vt:lpstr>CONT</vt:lpstr>
      <vt:lpstr>STEP - 04</vt:lpstr>
      <vt:lpstr>STEP - 05</vt:lpstr>
      <vt:lpstr>LOSS Function</vt:lpstr>
      <vt:lpstr>Loss</vt:lpstr>
      <vt:lpstr>Our Contributions</vt:lpstr>
      <vt:lpstr>OUR Results </vt:lpstr>
      <vt:lpstr>CONT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Building an Intelligent Chatbot for Customer Service: Learning to Respond at the Appropriate Time</dc:title>
  <dc:creator>Dell</dc:creator>
  <cp:lastModifiedBy>Dell</cp:lastModifiedBy>
  <cp:revision>70</cp:revision>
  <dcterms:created xsi:type="dcterms:W3CDTF">2023-03-29T23:36:31Z</dcterms:created>
  <dcterms:modified xsi:type="dcterms:W3CDTF">2023-04-27T16:31:20Z</dcterms:modified>
</cp:coreProperties>
</file>